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257" r:id="rId3"/>
    <p:sldId id="260" r:id="rId4"/>
    <p:sldId id="320" r:id="rId5"/>
    <p:sldId id="345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65" r:id="rId25"/>
    <p:sldId id="357" r:id="rId26"/>
    <p:sldId id="358" r:id="rId27"/>
    <p:sldId id="359" r:id="rId28"/>
    <p:sldId id="360" r:id="rId29"/>
    <p:sldId id="361" r:id="rId30"/>
    <p:sldId id="362" r:id="rId31"/>
    <p:sldId id="363" r:id="rId32"/>
    <p:sldId id="364" r:id="rId33"/>
    <p:sldId id="274" r:id="rId34"/>
    <p:sldId id="298" r:id="rId35"/>
    <p:sldId id="297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22" d="100"/>
          <a:sy n="122" d="100"/>
        </p:scale>
        <p:origin x="114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CEA8B273-C429-4959-BB45-3C1599D9B9B6}"/>
    <pc:docChg chg="modSld">
      <pc:chgData name="Wittman, Barry" userId="bff186cd-6ce8-41ba-8e8c-e85cdef216de" providerId="ADAL" clId="{CEA8B273-C429-4959-BB45-3C1599D9B9B6}" dt="2025-01-28T21:52:59.160" v="24" actId="20577"/>
      <pc:docMkLst>
        <pc:docMk/>
      </pc:docMkLst>
      <pc:sldChg chg="modSp">
        <pc:chgData name="Wittman, Barry" userId="bff186cd-6ce8-41ba-8e8c-e85cdef216de" providerId="ADAL" clId="{CEA8B273-C429-4959-BB45-3C1599D9B9B6}" dt="2025-01-28T21:52:21.270" v="3" actId="20577"/>
        <pc:sldMkLst>
          <pc:docMk/>
          <pc:sldMk cId="3978489960" sldId="358"/>
        </pc:sldMkLst>
        <pc:spChg chg="mod">
          <ac:chgData name="Wittman, Barry" userId="bff186cd-6ce8-41ba-8e8c-e85cdef216de" providerId="ADAL" clId="{CEA8B273-C429-4959-BB45-3C1599D9B9B6}" dt="2025-01-28T21:52:21.270" v="3" actId="20577"/>
          <ac:spMkLst>
            <pc:docMk/>
            <pc:sldMk cId="3978489960" sldId="358"/>
            <ac:spMk id="6" creationId="{00000000-0000-0000-0000-000000000000}"/>
          </ac:spMkLst>
        </pc:spChg>
      </pc:sldChg>
      <pc:sldChg chg="modSp">
        <pc:chgData name="Wittman, Barry" userId="bff186cd-6ce8-41ba-8e8c-e85cdef216de" providerId="ADAL" clId="{CEA8B273-C429-4959-BB45-3C1599D9B9B6}" dt="2025-01-28T21:52:13.520" v="0" actId="20577"/>
        <pc:sldMkLst>
          <pc:docMk/>
          <pc:sldMk cId="4029719986" sldId="359"/>
        </pc:sldMkLst>
        <pc:spChg chg="mod">
          <ac:chgData name="Wittman, Barry" userId="bff186cd-6ce8-41ba-8e8c-e85cdef216de" providerId="ADAL" clId="{CEA8B273-C429-4959-BB45-3C1599D9B9B6}" dt="2025-01-28T21:52:13.520" v="0" actId="20577"/>
          <ac:spMkLst>
            <pc:docMk/>
            <pc:sldMk cId="4029719986" sldId="359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CEA8B273-C429-4959-BB45-3C1599D9B9B6}" dt="2025-01-28T21:52:38.727" v="5" actId="20577"/>
        <pc:sldMkLst>
          <pc:docMk/>
          <pc:sldMk cId="2451847270" sldId="360"/>
        </pc:sldMkLst>
        <pc:spChg chg="mod">
          <ac:chgData name="Wittman, Barry" userId="bff186cd-6ce8-41ba-8e8c-e85cdef216de" providerId="ADAL" clId="{CEA8B273-C429-4959-BB45-3C1599D9B9B6}" dt="2025-01-28T21:52:38.727" v="5" actId="20577"/>
          <ac:spMkLst>
            <pc:docMk/>
            <pc:sldMk cId="2451847270" sldId="360"/>
            <ac:spMk id="4" creationId="{00000000-0000-0000-0000-000000000000}"/>
          </ac:spMkLst>
        </pc:spChg>
      </pc:sldChg>
      <pc:sldChg chg="modSp">
        <pc:chgData name="Wittman, Barry" userId="bff186cd-6ce8-41ba-8e8c-e85cdef216de" providerId="ADAL" clId="{CEA8B273-C429-4959-BB45-3C1599D9B9B6}" dt="2025-01-28T21:52:35.844" v="4" actId="20577"/>
        <pc:sldMkLst>
          <pc:docMk/>
          <pc:sldMk cId="1736372346" sldId="361"/>
        </pc:sldMkLst>
        <pc:spChg chg="mod">
          <ac:chgData name="Wittman, Barry" userId="bff186cd-6ce8-41ba-8e8c-e85cdef216de" providerId="ADAL" clId="{CEA8B273-C429-4959-BB45-3C1599D9B9B6}" dt="2025-01-28T21:52:35.844" v="4" actId="20577"/>
          <ac:spMkLst>
            <pc:docMk/>
            <pc:sldMk cId="1736372346" sldId="361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CEA8B273-C429-4959-BB45-3C1599D9B9B6}" dt="2025-01-28T21:52:59.160" v="24" actId="20577"/>
        <pc:sldMkLst>
          <pc:docMk/>
          <pc:sldMk cId="3944944590" sldId="364"/>
        </pc:sldMkLst>
        <pc:spChg chg="mod">
          <ac:chgData name="Wittman, Barry" userId="bff186cd-6ce8-41ba-8e8c-e85cdef216de" providerId="ADAL" clId="{CEA8B273-C429-4959-BB45-3C1599D9B9B6}" dt="2025-01-28T21:52:59.160" v="24" actId="20577"/>
          <ac:spMkLst>
            <pc:docMk/>
            <pc:sldMk cId="3944944590" sldId="364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26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34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39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63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10972800" cy="4625609"/>
          </a:xfrm>
        </p:spPr>
        <p:txBody>
          <a:bodyPr/>
          <a:lstStyle/>
          <a:p>
            <a:r>
              <a:rPr lang="en-US" dirty="0"/>
              <a:t>We can nest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statements inside of other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statements, arbitrarily deep</a:t>
            </a:r>
          </a:p>
          <a:p>
            <a:r>
              <a:rPr lang="en-US" dirty="0"/>
              <a:t>Just like Java, there's no such thing as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</a:t>
            </a:r>
          </a:p>
          <a:p>
            <a:r>
              <a:rPr lang="en-US" dirty="0"/>
              <a:t>But we can </a:t>
            </a:r>
            <a:r>
              <a:rPr lang="en-US" b="1" dirty="0"/>
              <a:t>pretend</a:t>
            </a:r>
            <a:r>
              <a:rPr lang="en-US" dirty="0"/>
              <a:t> there is because the entire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 and the statement beneath it (and optionally a trailing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/>
              <a:t>) are treated like a single statement</a:t>
            </a:r>
          </a:p>
        </p:txBody>
      </p:sp>
    </p:spTree>
    <p:extLst>
      <p:ext uri="{BB962C8B-B14F-4D97-AF65-F5344CB8AC3E}">
        <p14:creationId xmlns:p14="http://schemas.microsoft.com/office/powerpoint/2010/main" val="258872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/>
              <a:t>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/>
              <a:t> statements allow us to choose between many listed possibilities</a:t>
            </a:r>
          </a:p>
          <a:p>
            <a:r>
              <a:rPr lang="en-US" dirty="0"/>
              <a:t>Execution will jump to the matching label or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dirty="0"/>
              <a:t> (if present) if none match</a:t>
            </a:r>
          </a:p>
          <a:p>
            <a:pPr lvl="1"/>
            <a:r>
              <a:rPr lang="en-US" dirty="0"/>
              <a:t>Labels must be constant (either literal values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  <a:r>
              <a:rPr lang="en-US" dirty="0"/>
              <a:t> constants)</a:t>
            </a:r>
          </a:p>
          <a:p>
            <a:r>
              <a:rPr lang="en-US" dirty="0"/>
              <a:t>Execution will continue to fall through the labels until it reaches the end of the switch or hits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break</a:t>
            </a:r>
          </a:p>
          <a:p>
            <a:pPr lvl="1"/>
            <a:r>
              <a:rPr lang="en-US" dirty="0"/>
              <a:t>Don't leave 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dirty="0"/>
              <a:t> statements unless you really mean to!</a:t>
            </a:r>
          </a:p>
        </p:txBody>
      </p:sp>
    </p:spTree>
    <p:extLst>
      <p:ext uri="{BB962C8B-B14F-4D97-AF65-F5344CB8AC3E}">
        <p14:creationId xmlns:p14="http://schemas.microsoft.com/office/powerpoint/2010/main" val="236838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572001" y="2895600"/>
            <a:ext cx="2355273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72001" y="3733800"/>
            <a:ext cx="2355273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572001" y="5029200"/>
            <a:ext cx="2355273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532746" y="5867400"/>
            <a:ext cx="3925455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648200" y="3276600"/>
            <a:ext cx="2286000" cy="381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648200" y="4572000"/>
            <a:ext cx="2286000" cy="381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1400" y="3276600"/>
            <a:ext cx="1066800" cy="381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81400" y="4572000"/>
            <a:ext cx="1066800" cy="381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581400" y="5410200"/>
            <a:ext cx="1600200" cy="381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81400" y="2438400"/>
            <a:ext cx="1066800" cy="381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Anatomy of 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/>
              <a:t> statement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000" y="1600200"/>
            <a:ext cx="1447800" cy="381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1600201"/>
            <a:ext cx="9906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48200" y="2438400"/>
            <a:ext cx="2286000" cy="381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0" y="1524001"/>
            <a:ext cx="7315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switch( data )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{ 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case constant1: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statements1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case constant2: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statements2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case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constantn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statementsn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default: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default statements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9117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14" grpId="0" animBg="1"/>
      <p:bldP spid="15" grpId="0" animBg="1"/>
      <p:bldP spid="9" grpId="0" animBg="1"/>
      <p:bldP spid="11" grpId="0" animBg="1"/>
      <p:bldP spid="12" grpId="0" animBg="1"/>
      <p:bldP spid="8" grpId="0" animBg="1"/>
      <p:bldP spid="7" grpId="0" animBg="1"/>
      <p:bldP spid="10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37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loops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 has three loops, all familiar from Java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</a:t>
            </a:r>
          </a:p>
          <a:p>
            <a:pPr lvl="2"/>
            <a:r>
              <a:rPr lang="en-US" dirty="0"/>
              <a:t>You don't  know how many times you want to run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/>
              <a:t> loop</a:t>
            </a:r>
          </a:p>
          <a:p>
            <a:pPr lvl="2"/>
            <a:r>
              <a:rPr lang="en-US" dirty="0"/>
              <a:t>You know how many times you want to run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do-while</a:t>
            </a:r>
            <a:r>
              <a:rPr lang="en-US" dirty="0"/>
              <a:t> loop</a:t>
            </a:r>
          </a:p>
          <a:p>
            <a:pPr lvl="2"/>
            <a:r>
              <a:rPr lang="en-US" dirty="0"/>
              <a:t>You want to run at least once</a:t>
            </a:r>
          </a:p>
          <a:p>
            <a:r>
              <a:rPr lang="en-US" dirty="0"/>
              <a:t>Like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statements, the condition for them will be evaluated to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, which is true as long as it is non-zero</a:t>
            </a:r>
          </a:p>
          <a:p>
            <a:pPr lvl="1"/>
            <a:r>
              <a:rPr lang="en-US" dirty="0"/>
              <a:t>All loops execute as long as the condition is true</a:t>
            </a:r>
          </a:p>
        </p:txBody>
      </p:sp>
    </p:spTree>
    <p:extLst>
      <p:ext uri="{BB962C8B-B14F-4D97-AF65-F5344CB8AC3E}">
        <p14:creationId xmlns:p14="http://schemas.microsoft.com/office/powerpoint/2010/main" val="346636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 is the keyword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followed by a pair of parentheses</a:t>
            </a:r>
          </a:p>
          <a:p>
            <a:r>
              <a:rPr lang="en-US" dirty="0"/>
              <a:t>Within the parentheses is a condition</a:t>
            </a:r>
          </a:p>
          <a:p>
            <a:r>
              <a:rPr lang="en-US" dirty="0"/>
              <a:t>If the condition is true, the body of the loop will be executed</a:t>
            </a:r>
          </a:p>
          <a:p>
            <a:r>
              <a:rPr lang="en-US" dirty="0"/>
              <a:t>At the end of the loop, the condition is checked again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39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Anatomy of 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>
                <a:latin typeface="+mn-lt"/>
                <a:cs typeface="Courier New" pitchFamily="49" charset="0"/>
              </a:rPr>
              <a:t> loop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2667794"/>
            <a:ext cx="1981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05400" y="2667000"/>
            <a:ext cx="3505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505200" y="4134465"/>
            <a:ext cx="3810000" cy="97690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0" y="2667794"/>
            <a:ext cx="708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while( condition )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</a:t>
            </a:r>
          </a:p>
        </p:txBody>
      </p:sp>
    </p:spTree>
    <p:extLst>
      <p:ext uri="{BB962C8B-B14F-4D97-AF65-F5344CB8AC3E}">
        <p14:creationId xmlns:p14="http://schemas.microsoft.com/office/powerpoint/2010/main" val="146975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/>
              <a:t>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/>
              <a:t> loop consists of three parts:</a:t>
            </a:r>
          </a:p>
          <a:p>
            <a:pPr lvl="1"/>
            <a:r>
              <a:rPr lang="en-US" dirty="0"/>
              <a:t>Initialization</a:t>
            </a:r>
          </a:p>
          <a:p>
            <a:pPr lvl="1"/>
            <a:r>
              <a:rPr lang="en-US" dirty="0"/>
              <a:t>Condition</a:t>
            </a:r>
          </a:p>
          <a:p>
            <a:pPr lvl="1"/>
            <a:r>
              <a:rPr lang="en-US" dirty="0"/>
              <a:t>Increment</a:t>
            </a:r>
          </a:p>
          <a:p>
            <a:r>
              <a:rPr lang="en-US" dirty="0"/>
              <a:t>The initialization is run when the loop is reached</a:t>
            </a:r>
          </a:p>
          <a:p>
            <a:r>
              <a:rPr lang="en-US" dirty="0"/>
              <a:t>If the condition is true, the body of the loop will be executed</a:t>
            </a:r>
          </a:p>
          <a:p>
            <a:r>
              <a:rPr lang="en-US" dirty="0"/>
              <a:t>At the end of the loop, the increment will be executed and the condition checked again</a:t>
            </a:r>
          </a:p>
          <a:p>
            <a:pPr lvl="1"/>
            <a:r>
              <a:rPr lang="en-US" dirty="0"/>
              <a:t>If the condition is empty (nothing in it), it is considered true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69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4"/>
          <p:cNvGrpSpPr/>
          <p:nvPr/>
        </p:nvGrpSpPr>
        <p:grpSpPr>
          <a:xfrm>
            <a:off x="6858000" y="1752601"/>
            <a:ext cx="4038600" cy="1781353"/>
            <a:chOff x="5486400" y="1447800"/>
            <a:chExt cx="4038600" cy="1781353"/>
          </a:xfrm>
        </p:grpSpPr>
        <p:sp>
          <p:nvSpPr>
            <p:cNvPr id="9" name="Rectangle 8"/>
            <p:cNvSpPr/>
            <p:nvPr/>
          </p:nvSpPr>
          <p:spPr>
            <a:xfrm>
              <a:off x="6934200" y="2614374"/>
              <a:ext cx="1676400" cy="614779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86400" y="1447800"/>
              <a:ext cx="4038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cs typeface="Courier New" pitchFamily="49" charset="0"/>
                </a:rPr>
                <a:t>Way to Progress</a:t>
              </a:r>
            </a:p>
          </p:txBody>
        </p:sp>
        <p:cxnSp>
          <p:nvCxnSpPr>
            <p:cNvPr id="21" name="Straight Arrow Connector 20"/>
            <p:cNvCxnSpPr>
              <a:cxnSpLocks noChangeAspect="1"/>
            </p:cNvCxnSpPr>
            <p:nvPr/>
          </p:nvCxnSpPr>
          <p:spPr>
            <a:xfrm rot="16200000" flipH="1">
              <a:off x="7520871" y="2263071"/>
              <a:ext cx="499247" cy="3810"/>
            </a:xfrm>
            <a:prstGeom prst="straightConnector1">
              <a:avLst/>
            </a:prstGeom>
            <a:ln w="508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23"/>
          <p:cNvGrpSpPr/>
          <p:nvPr/>
        </p:nvGrpSpPr>
        <p:grpSpPr>
          <a:xfrm>
            <a:off x="6019800" y="2913996"/>
            <a:ext cx="3733800" cy="3410605"/>
            <a:chOff x="4648200" y="2609195"/>
            <a:chExt cx="3733800" cy="3410605"/>
          </a:xfrm>
        </p:grpSpPr>
        <p:sp>
          <p:nvSpPr>
            <p:cNvPr id="11" name="Rectangle 10"/>
            <p:cNvSpPr/>
            <p:nvPr/>
          </p:nvSpPr>
          <p:spPr>
            <a:xfrm>
              <a:off x="4648200" y="2609195"/>
              <a:ext cx="1752600" cy="614779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67400" y="4819471"/>
              <a:ext cx="2514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cs typeface="Courier New" pitchFamily="49" charset="0"/>
                </a:rPr>
                <a:t>Ending Point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rot="16200000" flipV="1">
              <a:off x="5524501" y="3390901"/>
              <a:ext cx="1523999" cy="1447799"/>
            </a:xfrm>
            <a:prstGeom prst="straightConnector1">
              <a:avLst/>
            </a:prstGeom>
            <a:ln w="508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22"/>
          <p:cNvGrpSpPr/>
          <p:nvPr/>
        </p:nvGrpSpPr>
        <p:grpSpPr>
          <a:xfrm>
            <a:off x="2133600" y="1752601"/>
            <a:ext cx="4038600" cy="1781353"/>
            <a:chOff x="762000" y="1447800"/>
            <a:chExt cx="4038600" cy="1781353"/>
          </a:xfrm>
        </p:grpSpPr>
        <p:sp>
          <p:nvSpPr>
            <p:cNvPr id="8" name="Rectangle 7"/>
            <p:cNvSpPr/>
            <p:nvPr/>
          </p:nvSpPr>
          <p:spPr>
            <a:xfrm>
              <a:off x="1600200" y="2614374"/>
              <a:ext cx="2590800" cy="614779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0" y="1447800"/>
              <a:ext cx="4038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cs typeface="Courier New" pitchFamily="49" charset="0"/>
                </a:rPr>
                <a:t>Starting Point</a:t>
              </a:r>
            </a:p>
          </p:txBody>
        </p:sp>
        <p:cxnSp>
          <p:nvCxnSpPr>
            <p:cNvPr id="15" name="Straight Arrow Connector 14"/>
            <p:cNvCxnSpPr>
              <a:cxnSpLocks noChangeAspect="1"/>
            </p:cNvCxnSpPr>
            <p:nvPr/>
          </p:nvCxnSpPr>
          <p:spPr>
            <a:xfrm rot="16200000" flipH="1">
              <a:off x="2495482" y="2263071"/>
              <a:ext cx="499247" cy="3810"/>
            </a:xfrm>
            <a:prstGeom prst="straightConnector1">
              <a:avLst/>
            </a:prstGeom>
            <a:ln w="508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Anatomy of 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>
                <a:latin typeface="+mn-lt"/>
                <a:cs typeface="Courier New" pitchFamily="49" charset="0"/>
              </a:rPr>
              <a:t> loop</a:t>
            </a:r>
          </a:p>
        </p:txBody>
      </p:sp>
      <p:sp>
        <p:nvSpPr>
          <p:cNvPr id="7" name="Rectangle 6"/>
          <p:cNvSpPr/>
          <p:nvPr/>
        </p:nvSpPr>
        <p:spPr>
          <a:xfrm>
            <a:off x="1828800" y="2913996"/>
            <a:ext cx="685800" cy="61477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971800" y="3657600"/>
            <a:ext cx="1828800" cy="6096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00" y="2979004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for ( initialization ; condition ; increment )</a:t>
            </a: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statement</a:t>
            </a:r>
          </a:p>
        </p:txBody>
      </p:sp>
    </p:spTree>
    <p:extLst>
      <p:ext uri="{BB962C8B-B14F-4D97-AF65-F5344CB8AC3E}">
        <p14:creationId xmlns:p14="http://schemas.microsoft.com/office/powerpoint/2010/main" val="173490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comma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has a comma operator</a:t>
            </a:r>
          </a:p>
          <a:p>
            <a:r>
              <a:rPr lang="en-US" dirty="0"/>
              <a:t>Expressions can be written and separated by commas</a:t>
            </a:r>
          </a:p>
          <a:p>
            <a:r>
              <a:rPr lang="en-US" dirty="0"/>
              <a:t>Each will be evaluated, and the last one will give the value for the entire expression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993900" y="4572000"/>
            <a:ext cx="8229600" cy="1295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 = 5;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= (a, b, ++a, a + b);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//16</a:t>
            </a:r>
          </a:p>
        </p:txBody>
      </p:sp>
    </p:spTree>
    <p:extLst>
      <p:ext uri="{BB962C8B-B14F-4D97-AF65-F5344CB8AC3E}">
        <p14:creationId xmlns:p14="http://schemas.microsoft.com/office/powerpoint/2010/main" val="145047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Finished bitwise operations</a:t>
            </a:r>
          </a:p>
          <a:p>
            <a:r>
              <a:rPr lang="en-US" dirty="0"/>
              <a:t>Precedence</a:t>
            </a:r>
          </a:p>
          <a:p>
            <a:r>
              <a:rPr lang="en-US" dirty="0"/>
              <a:t>Selection statements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the comma to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Sometimes you want to do multiple things on each iteration</a:t>
            </a:r>
          </a:p>
          <a:p>
            <a:r>
              <a:rPr lang="en-US" dirty="0"/>
              <a:t>Consider this code to reverse an array</a:t>
            </a:r>
          </a:p>
          <a:p>
            <a:pPr marL="118872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even use a comma in the condition part, but it doesn't usually make sense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304800" y="2819400"/>
            <a:ext cx="115062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start = 0, end = length - 1; start &lt; end; start++, end--) 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 = array[start];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array[start] = array[end];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array[end] = temp;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3020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do-while</a:t>
            </a:r>
            <a:r>
              <a:rPr lang="en-US" dirty="0"/>
              <a:t> loops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in Java, there are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dirty="0"/>
              <a:t>-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loops which are useful only occasionally</a:t>
            </a:r>
          </a:p>
          <a:p>
            <a:r>
              <a:rPr lang="en-US" dirty="0"/>
              <a:t>They work just like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loops except that that they're guaranteed to execute at least once</a:t>
            </a:r>
          </a:p>
          <a:p>
            <a:r>
              <a:rPr lang="en-US" dirty="0"/>
              <a:t>Unlike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loop, the condition isn't checked the first time you go into the loop</a:t>
            </a:r>
          </a:p>
          <a:p>
            <a:r>
              <a:rPr lang="en-US" dirty="0"/>
              <a:t>Sometimes this is useful for getting input from the user</a:t>
            </a:r>
          </a:p>
          <a:p>
            <a:r>
              <a:rPr lang="en-US" b="1" dirty="0"/>
              <a:t>Don't forget the semicolon at the end!</a:t>
            </a:r>
          </a:p>
        </p:txBody>
      </p:sp>
    </p:spTree>
    <p:extLst>
      <p:ext uri="{BB962C8B-B14F-4D97-AF65-F5344CB8AC3E}">
        <p14:creationId xmlns:p14="http://schemas.microsoft.com/office/powerpoint/2010/main" val="214914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454400" y="3682662"/>
            <a:ext cx="4343400" cy="84784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800" y="5216306"/>
            <a:ext cx="1981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Anatomy of 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do-while</a:t>
            </a:r>
            <a:r>
              <a:rPr lang="en-US" dirty="0">
                <a:latin typeface="+mn-lt"/>
                <a:cs typeface="Courier New" pitchFamily="49" charset="0"/>
              </a:rPr>
              <a:t> loop</a:t>
            </a:r>
          </a:p>
        </p:txBody>
      </p:sp>
      <p:sp>
        <p:nvSpPr>
          <p:cNvPr id="7" name="Rectangle 6"/>
          <p:cNvSpPr/>
          <p:nvPr/>
        </p:nvSpPr>
        <p:spPr>
          <a:xfrm>
            <a:off x="2540000" y="2239327"/>
            <a:ext cx="10668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05400" y="5216306"/>
            <a:ext cx="3505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2234148"/>
            <a:ext cx="8153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do</a:t>
            </a:r>
          </a:p>
          <a:p>
            <a:endParaRPr lang="en-US" sz="4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</a:t>
            </a:r>
          </a:p>
          <a:p>
            <a:endParaRPr lang="en-US" sz="4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while( condition );</a:t>
            </a:r>
          </a:p>
        </p:txBody>
      </p:sp>
    </p:spTree>
    <p:extLst>
      <p:ext uri="{BB962C8B-B14F-4D97-AF65-F5344CB8AC3E}">
        <p14:creationId xmlns:p14="http://schemas.microsoft.com/office/powerpoint/2010/main" val="260968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 animBg="1"/>
      <p:bldP spid="7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Duff's device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has relatively relaxed syntax rules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the hell is that?!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438400"/>
            <a:ext cx="10972800" cy="3276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5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 = (count + 7) / 8;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(count % 8)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0: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	*to++ = *from++; 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7:     	*to++ = *from++;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6:     	*to++ = *from++;   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5:     	*to++ = *from++; 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4:     	*to++ = *from++; 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3:	*to++ = *from++; 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2:     	*to++ = *from++;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1:     	*to++ = *from++; </a:t>
            </a: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(--n &gt; 0); 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72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C842-0377-4FAD-8B5F-8DCDC6D2E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71FDD-7ED4-4954-AB8F-A2955BFE0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loop of your choice to count the number of 1 bits in an unsigned int value</a:t>
            </a:r>
          </a:p>
          <a:p>
            <a:r>
              <a:rPr lang="en-US" dirty="0"/>
              <a:t>You pretty much have to do this on Project 2</a:t>
            </a:r>
          </a:p>
        </p:txBody>
      </p:sp>
    </p:spTree>
    <p:extLst>
      <p:ext uri="{BB962C8B-B14F-4D97-AF65-F5344CB8AC3E}">
        <p14:creationId xmlns:p14="http://schemas.microsoft.com/office/powerpoint/2010/main" val="180482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Loop Errors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503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Infinite loops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Loops can go on forever if you aren't careful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2590800"/>
            <a:ext cx="10972800" cy="3962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 = 40;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&lt;= 40)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Supposed to print all the numbers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 less than 40, but </a:t>
            </a:r>
            <a:r>
              <a:rPr lang="en-US" sz="28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never increases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48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Infinite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/>
              <a:t>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4920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Infinite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/>
              <a:t> loops are unusual, but possible: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situation is more likely: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362200"/>
            <a:ext cx="10972800" cy="1143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; ; 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"Hey!"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095262"/>
            <a:ext cx="10972800" cy="261033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&lt; 10; ++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 Lots of other code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--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Whoops, maybe changed from while?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71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(Almost) infinite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Overflow and underflow will make some badly written loops </a:t>
            </a:r>
            <a:r>
              <a:rPr lang="en-US" b="1" dirty="0"/>
              <a:t>eventually</a:t>
            </a:r>
            <a:r>
              <a:rPr lang="en-US" dirty="0"/>
              <a:t> terminate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429000"/>
            <a:ext cx="10972800" cy="3124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&lt;= 40; --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// Whoops, should have been ++</a:t>
            </a:r>
            <a:r>
              <a:rPr lang="en-US" sz="32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3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45184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Fencepost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Being off by one is a very common loop error</a:t>
            </a:r>
          </a:p>
        </p:txBody>
      </p:sp>
      <p:pic>
        <p:nvPicPr>
          <p:cNvPr id="1026" name="Picture 2" descr="C:\Users\Barry\AppData\Local\Microsoft\Windows\Temporary Internet Files\Content.IE5\KCX85THC\MPj043324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2971800"/>
            <a:ext cx="2331298" cy="3505200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895600"/>
            <a:ext cx="7162800" cy="3657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&lt; 40; ++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// Runs 39 times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37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Skipping loops entirely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condition isn't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 to begin with, the loop will just be skipped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200400"/>
            <a:ext cx="10972800" cy="1828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&gt;= 40;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++ )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// Oops, should be &lt;=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24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Misplaced semicolon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misplaced semicolon can cause an empty loop body to be executed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Everything looks good, loop even terminates</a:t>
            </a:r>
          </a:p>
          <a:p>
            <a:r>
              <a:rPr lang="en-US" dirty="0"/>
              <a:t>But, only one number will be printed: 41</a:t>
            </a:r>
          </a:p>
          <a:p>
            <a:r>
              <a:rPr lang="en-US" dirty="0"/>
              <a:t>Misplaced semicolon usually makes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 infinite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90800"/>
            <a:ext cx="10972800" cy="2362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&lt;= 40;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++);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Semicolon is wrong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0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Ticket Out the Door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445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</a:p>
          <a:p>
            <a:r>
              <a:rPr lang="en-US" dirty="0"/>
              <a:t>System calls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reading K&amp;R chapter 3</a:t>
            </a:r>
          </a:p>
          <a:p>
            <a:r>
              <a:rPr lang="en-US" dirty="0"/>
              <a:t>Read LPI chapters 2 and 3</a:t>
            </a:r>
          </a:p>
          <a:p>
            <a:r>
              <a:rPr lang="en-US" dirty="0"/>
              <a:t>Work on </a:t>
            </a:r>
            <a:r>
              <a:rPr lang="en-US"/>
              <a:t>Project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057400"/>
            <a:ext cx="10972800" cy="2971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3600" i="1" dirty="0"/>
              <a:t>Unix is simple. It just takes a genius to understand its simplicity.</a:t>
            </a:r>
          </a:p>
          <a:p>
            <a:pPr marL="118872" indent="0">
              <a:buNone/>
            </a:pPr>
            <a:endParaRPr lang="en-US" sz="3600" i="1" dirty="0"/>
          </a:p>
          <a:p>
            <a:pPr marL="411480" lvl="1" indent="0">
              <a:buNone/>
            </a:pPr>
            <a:r>
              <a:rPr lang="en-US" sz="3200" dirty="0"/>
              <a:t>Dennis Ritchie</a:t>
            </a:r>
          </a:p>
        </p:txBody>
      </p:sp>
    </p:spTree>
    <p:extLst>
      <p:ext uri="{BB962C8B-B14F-4D97-AF65-F5344CB8AC3E}">
        <p14:creationId xmlns:p14="http://schemas.microsoft.com/office/powerpoint/2010/main" val="3219380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43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Like Java, the body of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 will only execute if the condition is true</a:t>
            </a:r>
          </a:p>
          <a:p>
            <a:pPr lvl="1"/>
            <a:r>
              <a:rPr lang="en-US" dirty="0"/>
              <a:t>The condition is evaluated to an </a:t>
            </a:r>
            <a:r>
              <a:rPr lang="en-US" b="1" dirty="0" err="1"/>
              <a:t>int</a:t>
            </a:r>
            <a:endParaRPr lang="en-US" b="1" dirty="0"/>
          </a:p>
          <a:p>
            <a:pPr lvl="1"/>
            <a:r>
              <a:rPr lang="en-US" dirty="0"/>
              <a:t>True means not zero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/>
              <a:t> is used to mark code executed if the condition is false</a:t>
            </a:r>
          </a:p>
          <a:p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09600" y="3962400"/>
            <a:ext cx="10972800" cy="1295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3600" i="1" dirty="0"/>
              <a:t>Sometimes this is natural and clear; at other times it can be cryptic.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0598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2514600" y="1752600"/>
            <a:ext cx="2590800" cy="2209800"/>
            <a:chOff x="990600" y="1752600"/>
            <a:chExt cx="2590800" cy="2209800"/>
          </a:xfrm>
        </p:grpSpPr>
        <p:cxnSp>
          <p:nvCxnSpPr>
            <p:cNvPr id="9" name="Straight Connector 8"/>
            <p:cNvCxnSpPr>
              <a:stCxn id="7" idx="0"/>
            </p:cNvCxnSpPr>
            <p:nvPr/>
          </p:nvCxnSpPr>
          <p:spPr>
            <a:xfrm rot="5400000" flipH="1" flipV="1">
              <a:off x="1866900" y="2781300"/>
              <a:ext cx="838200" cy="1588"/>
            </a:xfrm>
            <a:prstGeom prst="line">
              <a:avLst/>
            </a:prstGeom>
            <a:ln w="508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1828800" y="3200400"/>
              <a:ext cx="914400" cy="7620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90600" y="1752600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The </a:t>
              </a:r>
              <a:r>
                <a:rPr lang="en-US" sz="3600" b="1" dirty="0"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3600" dirty="0"/>
                <a:t> part</a:t>
              </a:r>
            </a:p>
          </p:txBody>
        </p:sp>
      </p:grpSp>
      <p:grpSp>
        <p:nvGrpSpPr>
          <p:cNvPr id="4" name="Group 17"/>
          <p:cNvGrpSpPr/>
          <p:nvPr/>
        </p:nvGrpSpPr>
        <p:grpSpPr>
          <a:xfrm>
            <a:off x="4724400" y="1542872"/>
            <a:ext cx="3657600" cy="2418735"/>
            <a:chOff x="3200400" y="1542871"/>
            <a:chExt cx="3657600" cy="2418735"/>
          </a:xfrm>
        </p:grpSpPr>
        <p:cxnSp>
          <p:nvCxnSpPr>
            <p:cNvPr id="12" name="Straight Connector 11"/>
            <p:cNvCxnSpPr>
              <a:stCxn id="10" idx="0"/>
              <a:endCxn id="17" idx="2"/>
            </p:cNvCxnSpPr>
            <p:nvPr/>
          </p:nvCxnSpPr>
          <p:spPr>
            <a:xfrm flipV="1">
              <a:off x="5029200" y="2743200"/>
              <a:ext cx="0" cy="456406"/>
            </a:xfrm>
            <a:prstGeom prst="line">
              <a:avLst/>
            </a:prstGeom>
            <a:ln w="508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3276600" y="3199606"/>
              <a:ext cx="3505200" cy="7620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00400" y="1542871"/>
              <a:ext cx="3657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Any expression that has a value</a:t>
              </a:r>
            </a:p>
          </p:txBody>
        </p:sp>
      </p:grpSp>
      <p:grpSp>
        <p:nvGrpSpPr>
          <p:cNvPr id="6" name="Group 18"/>
          <p:cNvGrpSpPr/>
          <p:nvPr/>
        </p:nvGrpSpPr>
        <p:grpSpPr>
          <a:xfrm>
            <a:off x="2819400" y="4038600"/>
            <a:ext cx="6248400" cy="2667000"/>
            <a:chOff x="1295400" y="4038600"/>
            <a:chExt cx="6248400" cy="2667000"/>
          </a:xfrm>
        </p:grpSpPr>
        <p:cxnSp>
          <p:nvCxnSpPr>
            <p:cNvPr id="15" name="Straight Connector 14"/>
            <p:cNvCxnSpPr>
              <a:stCxn id="13" idx="2"/>
            </p:cNvCxnSpPr>
            <p:nvPr/>
          </p:nvCxnSpPr>
          <p:spPr>
            <a:xfrm rot="5400000">
              <a:off x="4000500" y="5219700"/>
              <a:ext cx="838200" cy="1588"/>
            </a:xfrm>
            <a:prstGeom prst="line">
              <a:avLst/>
            </a:prstGeom>
            <a:ln w="508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2667000" y="4038600"/>
              <a:ext cx="3505200" cy="7620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95400" y="5505271"/>
              <a:ext cx="6248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Any single statement ending in a semicolon or a block in braces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2800" y="320040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if( condition )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</a:t>
            </a:r>
          </a:p>
        </p:txBody>
      </p:sp>
    </p:spTree>
    <p:extLst>
      <p:ext uri="{BB962C8B-B14F-4D97-AF65-F5344CB8AC3E}">
        <p14:creationId xmlns:p14="http://schemas.microsoft.com/office/powerpoint/2010/main" val="291837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352800" y="3657600"/>
            <a:ext cx="16764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if-else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2133600"/>
            <a:ext cx="9144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00600" y="2132806"/>
            <a:ext cx="3505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572000" y="5486401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Two different outcomes</a:t>
            </a:r>
          </a:p>
        </p:txBody>
      </p:sp>
      <p:grpSp>
        <p:nvGrpSpPr>
          <p:cNvPr id="3" name="Group 15"/>
          <p:cNvGrpSpPr/>
          <p:nvPr/>
        </p:nvGrpSpPr>
        <p:grpSpPr>
          <a:xfrm>
            <a:off x="4191000" y="4419601"/>
            <a:ext cx="3886200" cy="1666965"/>
            <a:chOff x="2667000" y="4419600"/>
            <a:chExt cx="3886200" cy="1666965"/>
          </a:xfrm>
        </p:grpSpPr>
        <p:sp>
          <p:nvSpPr>
            <p:cNvPr id="18" name="Rectangle 17"/>
            <p:cNvSpPr/>
            <p:nvPr/>
          </p:nvSpPr>
          <p:spPr>
            <a:xfrm>
              <a:off x="2667000" y="4419600"/>
              <a:ext cx="3886200" cy="762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Elbow Connector 22"/>
            <p:cNvCxnSpPr>
              <a:stCxn id="20" idx="3"/>
              <a:endCxn id="18" idx="3"/>
            </p:cNvCxnSpPr>
            <p:nvPr/>
          </p:nvCxnSpPr>
          <p:spPr>
            <a:xfrm flipV="1">
              <a:off x="6096000" y="4800600"/>
              <a:ext cx="457200" cy="1285965"/>
            </a:xfrm>
            <a:prstGeom prst="bentConnector3">
              <a:avLst>
                <a:gd name="adj1" fmla="val 361111"/>
              </a:avLst>
            </a:prstGeom>
            <a:ln w="5080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4"/>
          <p:cNvGrpSpPr/>
          <p:nvPr/>
        </p:nvGrpSpPr>
        <p:grpSpPr>
          <a:xfrm>
            <a:off x="4191000" y="2895600"/>
            <a:ext cx="3886200" cy="3190966"/>
            <a:chOff x="2667000" y="2895600"/>
            <a:chExt cx="3886200" cy="3190966"/>
          </a:xfrm>
        </p:grpSpPr>
        <p:sp>
          <p:nvSpPr>
            <p:cNvPr id="13" name="Rectangle 12"/>
            <p:cNvSpPr/>
            <p:nvPr/>
          </p:nvSpPr>
          <p:spPr>
            <a:xfrm>
              <a:off x="2667000" y="2895600"/>
              <a:ext cx="3886200" cy="7620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Elbow Connector 25"/>
            <p:cNvCxnSpPr>
              <a:stCxn id="20" idx="1"/>
              <a:endCxn id="13" idx="1"/>
            </p:cNvCxnSpPr>
            <p:nvPr/>
          </p:nvCxnSpPr>
          <p:spPr>
            <a:xfrm rot="10800000">
              <a:off x="2667000" y="3276601"/>
              <a:ext cx="381000" cy="2809965"/>
            </a:xfrm>
            <a:prstGeom prst="bentConnector3">
              <a:avLst>
                <a:gd name="adj1" fmla="val 426667"/>
              </a:avLst>
            </a:prstGeom>
            <a:ln w="508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352800" y="2133600"/>
            <a:ext cx="624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if( condition )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statement1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statement2</a:t>
            </a:r>
          </a:p>
          <a:p>
            <a:endParaRPr lang="en-US" sz="4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45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2921</TotalTime>
  <Words>1299</Words>
  <Application>Microsoft Office PowerPoint</Application>
  <PresentationFormat>Widescreen</PresentationFormat>
  <Paragraphs>237</Paragraphs>
  <Slides>35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2</vt:lpstr>
      <vt:lpstr>Quotes</vt:lpstr>
      <vt:lpstr>Selection</vt:lpstr>
      <vt:lpstr>if statements</vt:lpstr>
      <vt:lpstr>Anatomy of an if</vt:lpstr>
      <vt:lpstr>Anatomy of an if-else</vt:lpstr>
      <vt:lpstr>Nesting</vt:lpstr>
      <vt:lpstr>switch statements</vt:lpstr>
      <vt:lpstr>Anatomy of a switch statement</vt:lpstr>
      <vt:lpstr>Loops</vt:lpstr>
      <vt:lpstr>Three loops</vt:lpstr>
      <vt:lpstr>while loop</vt:lpstr>
      <vt:lpstr>Anatomy of a while loop</vt:lpstr>
      <vt:lpstr>for loop</vt:lpstr>
      <vt:lpstr>Anatomy of a for loop</vt:lpstr>
      <vt:lpstr>The comma operator</vt:lpstr>
      <vt:lpstr>Adding the comma to for</vt:lpstr>
      <vt:lpstr>do-while loops</vt:lpstr>
      <vt:lpstr>Anatomy of a do-while loop</vt:lpstr>
      <vt:lpstr>Duff's device</vt:lpstr>
      <vt:lpstr>Practice</vt:lpstr>
      <vt:lpstr>Common Loop Errors</vt:lpstr>
      <vt:lpstr>Infinite loops</vt:lpstr>
      <vt:lpstr>Infinite for loops</vt:lpstr>
      <vt:lpstr>(Almost) infinite loops</vt:lpstr>
      <vt:lpstr>Fencepost errors</vt:lpstr>
      <vt:lpstr>Skipping loops entirely</vt:lpstr>
      <vt:lpstr>Misplaced semicolon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390</cp:revision>
  <dcterms:created xsi:type="dcterms:W3CDTF">2009-08-24T20:26:10Z</dcterms:created>
  <dcterms:modified xsi:type="dcterms:W3CDTF">2025-01-28T21:52:59Z</dcterms:modified>
</cp:coreProperties>
</file>